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83" r:id="rId4"/>
    <p:sldId id="284" r:id="rId5"/>
    <p:sldId id="285" r:id="rId6"/>
    <p:sldId id="286" r:id="rId7"/>
    <p:sldId id="294" r:id="rId8"/>
    <p:sldId id="287" r:id="rId9"/>
    <p:sldId id="289" r:id="rId10"/>
    <p:sldId id="290" r:id="rId11"/>
    <p:sldId id="288" r:id="rId12"/>
    <p:sldId id="291" r:id="rId13"/>
    <p:sldId id="292" r:id="rId14"/>
    <p:sldId id="293" r:id="rId15"/>
    <p:sldId id="295" r:id="rId16"/>
    <p:sldId id="296" r:id="rId17"/>
    <p:sldId id="303" r:id="rId18"/>
    <p:sldId id="297" r:id="rId19"/>
    <p:sldId id="298" r:id="rId20"/>
    <p:sldId id="299" r:id="rId21"/>
    <p:sldId id="300" r:id="rId22"/>
    <p:sldId id="306" r:id="rId23"/>
    <p:sldId id="305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91ACD-2489-4E61-A074-99CB978956B3}" type="datetimeFigureOut">
              <a:rPr lang="it-IT" smtClean="0"/>
              <a:pPr/>
              <a:t>11/10/2022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0607-F183-4A58-BABC-4DCB50A763F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0607-F183-4A58-BABC-4DCB50A763F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0607-F183-4A58-BABC-4DCB50A763F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E662-B45B-4C2E-827B-C6B8F8103941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9F05-ED7E-40B7-8D62-90660D932523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5023-FF69-46BC-BC75-A395157CFF9C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7C73-DE8F-48D0-92AE-9F220E4C012B}" type="datetime1">
              <a:rPr lang="it-IT" smtClean="0"/>
              <a:t>11/10/2022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4B7C-14FE-4D92-A5CD-663EF14FBCD6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E14F-B8CD-4477-9A2F-E450FADE1C25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FC37-B29A-431E-9400-6740E1733E27}" type="datetime1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1396-E69A-4332-B7BE-FF1CE5583499}" type="datetime1">
              <a:rPr lang="it-IT" smtClean="0"/>
              <a:t>11/10/2022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002-007A-4D09-9987-639162A52E3E}" type="datetime1">
              <a:rPr lang="it-IT" smtClean="0"/>
              <a:t>11/10/2022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5D92-C2B1-4610-9A1B-65C9E4086F6E}" type="datetime1">
              <a:rPr lang="it-IT" smtClean="0"/>
              <a:t>11/10/2022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D3F2E-93C4-493F-99F6-5529D1C05036}" type="datetime1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1C05-CB65-407E-B144-E68A18D6AC6A}" type="datetime1">
              <a:rPr lang="it-IT" smtClean="0"/>
              <a:t>11/10/2022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AFB9-B3F5-4F71-ADA1-4D4FA790B857}" type="datetime1">
              <a:rPr lang="it-IT" smtClean="0"/>
              <a:t>11/10/2022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1D92-DA5C-494D-9E3D-A85AB62508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IT/TXT/HTML/?uri=CELEX:32021R0241&amp;from=EN" TargetMode="External"/><Relationship Id="rId2" Type="http://schemas.openxmlformats.org/officeDocument/2006/relationships/hyperlink" Target="https://www.normattiva.it/uri-res/N2Ls?urn:nir:stato:decreto.legge:2021;77~art47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comune.pescara.it/PNR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IT/TXT/HTML/?uri=CELEX:32021R0241&amp;from=I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kyline stilizzata pesc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725144"/>
            <a:ext cx="6254908" cy="1656184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9552" y="2924364"/>
            <a:ext cx="81035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 smtClean="0">
                <a:solidFill>
                  <a:srgbClr val="002060"/>
                </a:solidFill>
                <a:latin typeface="Georgia Pro" pitchFamily="18" charset="0"/>
              </a:rPr>
              <a:t>Comunicazione e pubblicità nei progetti del PNRR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6093296"/>
            <a:ext cx="9144000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Piano nazionale di ripresa e resilienz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92696"/>
            <a:ext cx="4391980" cy="175679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9512" y="4293096"/>
            <a:ext cx="87849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2060"/>
                </a:solidFill>
                <a:latin typeface="Georgia Pro" pitchFamily="18" charset="0"/>
              </a:rPr>
              <a:t>Relatore Luca Saraceni </a:t>
            </a:r>
          </a:p>
          <a:p>
            <a:pPr algn="ctr"/>
            <a:r>
              <a:rPr lang="it-IT" sz="1100" b="1" dirty="0" smtClean="0">
                <a:solidFill>
                  <a:srgbClr val="002060"/>
                </a:solidFill>
                <a:latin typeface="Georgia Pro" pitchFamily="18" charset="0"/>
              </a:rPr>
              <a:t>Dirigente Responsabile dell’Ufficio di Coordinamento direzionale – Progettazione – Servizio Centrale Monitoraggio – Rendicontazione PNRR del Comune di Pescara</a:t>
            </a:r>
            <a:endParaRPr lang="it-IT" sz="1100" b="1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2" name="Immagin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836712"/>
            <a:ext cx="29523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2483020" y="601266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PESCARA – Consorzio ISEA - Ottobre 2022 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95536" y="278092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“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…I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Soggetti attuatori sono, inoltre, tenuti a rispettare le prescrizioni ex art. 34 del Regolamento (UE) 2021 /241, ed in particolare rendere nota l'origine del finanziamento e garantirne visibilità indicando in tutta la documentazione il logo dell'Unione europea utilizzando la frase ''finanziato dall'Unione europea - Next Generation EU - PNRR M5C3 - Investimento 2 - Valorizzazione dei beni confiscati alle mafie", nonché a fornire un'adeguata diffusione e promozione del progetto</a:t>
            </a: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, anche online, sia web che social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, in linea con quanto previsto dalla Strategia di Comunicazione del PNRR.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67544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Art. 9 Obblighi del soggetto attuatore</a:t>
            </a:r>
            <a:endParaRPr lang="it-IT" b="1" dirty="0"/>
          </a:p>
        </p:txBody>
      </p:sp>
      <p:pic>
        <p:nvPicPr>
          <p:cNvPr id="29" name="Immagine 28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2° Esempio pratico – Bando Valorizzazione Beni confiscati – Agenzia Coesione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39552" y="98072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Missione 5- Inclusione e coesione- Componente 3- Interventi speciali per la coesione territoriale- Investimento 2- Valorizzazione dei beni confiscati alle mafie finanziato dall'Unione europea- 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Next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Generation EU</a:t>
            </a:r>
          </a:p>
        </p:txBody>
      </p:sp>
      <p:sp>
        <p:nvSpPr>
          <p:cNvPr id="37" name="Ovale 36"/>
          <p:cNvSpPr/>
          <p:nvPr/>
        </p:nvSpPr>
        <p:spPr>
          <a:xfrm>
            <a:off x="1115616" y="3861048"/>
            <a:ext cx="4320480" cy="1512168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827584" y="26064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Esempio pratico – il quadro economico del Comune di Pescara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1552" r="2719" b="687"/>
          <a:stretch>
            <a:fillRect/>
          </a:stretch>
        </p:blipFill>
        <p:spPr bwMode="auto">
          <a:xfrm>
            <a:off x="5652120" y="1124744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tangolo 13"/>
          <p:cNvSpPr/>
          <p:nvPr/>
        </p:nvSpPr>
        <p:spPr>
          <a:xfrm>
            <a:off x="530425" y="100441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«Infrastrutture sociali, famiglie, comunità e terzo settore", Investimento 2.1 "Investimenti in progetti di </a:t>
            </a: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rigenerazione urbana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, volti a ridurre situazioni di emarginazione e degrado sociale» </a:t>
            </a:r>
            <a:r>
              <a:rPr lang="it-IT" i="1" dirty="0" err="1" smtClean="0">
                <a:solidFill>
                  <a:srgbClr val="002060"/>
                </a:solidFill>
                <a:latin typeface="Georgia Pro" pitchFamily="18" charset="0"/>
              </a:rPr>
              <a:t>ndr</a:t>
            </a:r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 il Comune di Pescara ha visto assegnati 11 Progetti per un totale di circa 20 milioni di euro.</a:t>
            </a:r>
            <a:endParaRPr lang="it-IT" i="1" dirty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25281" t="24847" r="33578" b="72391"/>
          <a:stretch>
            <a:fillRect/>
          </a:stretch>
        </p:blipFill>
        <p:spPr bwMode="auto">
          <a:xfrm>
            <a:off x="492415" y="3221009"/>
            <a:ext cx="4896544" cy="4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t="70156" r="53983" b="22942"/>
          <a:stretch>
            <a:fillRect/>
          </a:stretch>
        </p:blipFill>
        <p:spPr bwMode="auto">
          <a:xfrm>
            <a:off x="251520" y="4581128"/>
            <a:ext cx="4860033" cy="101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reccia a destra 23"/>
          <p:cNvSpPr/>
          <p:nvPr/>
        </p:nvSpPr>
        <p:spPr>
          <a:xfrm rot="8982123">
            <a:off x="4794881" y="2540306"/>
            <a:ext cx="17517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a destra 26"/>
          <p:cNvSpPr/>
          <p:nvPr/>
        </p:nvSpPr>
        <p:spPr>
          <a:xfrm rot="9533890">
            <a:off x="4321589" y="4489359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 descr="Skyline stilizzata pescara.jpg"/>
          <p:cNvPicPr>
            <a:picLocks noChangeAspect="1"/>
          </p:cNvPicPr>
          <p:nvPr/>
        </p:nvPicPr>
        <p:blipFill>
          <a:blip r:embed="rId3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2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3" name="Rettangolo 22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63141" cy="479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Skyline stilizzata pescara.jpg"/>
          <p:cNvPicPr>
            <a:picLocks noChangeAspect="1"/>
          </p:cNvPicPr>
          <p:nvPr/>
        </p:nvPicPr>
        <p:blipFill>
          <a:blip r:embed="rId3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Esempio pratico – Bando Valorizzazione Beni confiscati – Agenzia Coesione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539552" y="98072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Domanda di partecipazione del legale rappresentante pag 3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52936"/>
            <a:ext cx="5904656" cy="103814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15" name="Freccia a destra 14"/>
          <p:cNvSpPr/>
          <p:nvPr/>
        </p:nvSpPr>
        <p:spPr>
          <a:xfrm rot="12932085">
            <a:off x="3497943" y="4333007"/>
            <a:ext cx="228119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Esempio pratico – efficientamento scuole - accorpamento pubblicità per lotti funzionali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5536" y="126876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0,5% 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max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di QTE di 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1 scuola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da € 2.000000 =   </a:t>
            </a:r>
          </a:p>
          <a:p>
            <a:r>
              <a:rPr lang="it-IT" dirty="0" err="1">
                <a:solidFill>
                  <a:srgbClr val="002060"/>
                </a:solidFill>
                <a:latin typeface="Georgia Pro" pitchFamily="18" charset="0"/>
              </a:rPr>
              <a:t>Tab</a:t>
            </a:r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 A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1.500.000 X 0,5% 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= 7.500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 </a:t>
            </a:r>
            <a:endParaRPr lang="it-IT" dirty="0"/>
          </a:p>
        </p:txBody>
      </p:sp>
      <p:sp>
        <p:nvSpPr>
          <p:cNvPr id="17" name="Freccia in giù 16"/>
          <p:cNvSpPr/>
          <p:nvPr/>
        </p:nvSpPr>
        <p:spPr>
          <a:xfrm rot="16200000">
            <a:off x="4175956" y="800708"/>
            <a:ext cx="108012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 descr="cartello.jpg"/>
          <p:cNvPicPr>
            <a:picLocks noChangeAspect="1"/>
          </p:cNvPicPr>
          <p:nvPr/>
        </p:nvPicPr>
        <p:blipFill>
          <a:blip r:embed="rId4" cstate="print">
            <a:lum bright="9000" contrast="9000"/>
          </a:blip>
          <a:stretch>
            <a:fillRect/>
          </a:stretch>
        </p:blipFill>
        <p:spPr>
          <a:xfrm>
            <a:off x="5796136" y="980728"/>
            <a:ext cx="2825193" cy="1594867"/>
          </a:xfrm>
          <a:prstGeom prst="rect">
            <a:avLst/>
          </a:prstGeom>
        </p:spPr>
      </p:pic>
      <p:pic>
        <p:nvPicPr>
          <p:cNvPr id="25" name="Immagine 24" descr="Partners-logo-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916832"/>
            <a:ext cx="763630" cy="5040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t="9450"/>
          <a:stretch>
            <a:fillRect/>
          </a:stretch>
        </p:blipFill>
        <p:spPr bwMode="auto">
          <a:xfrm>
            <a:off x="5796136" y="2780928"/>
            <a:ext cx="2748016" cy="18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ttangolo 27"/>
          <p:cNvSpPr/>
          <p:nvPr/>
        </p:nvSpPr>
        <p:spPr>
          <a:xfrm>
            <a:off x="395536" y="51571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Possibilità di stipulare Accordo Quadro per lotti funzionali o interventi della stessa tipologia ai fini della realizzazione di una campagna di comunicazione integrata</a:t>
            </a:r>
            <a:endParaRPr lang="it-IT" dirty="0"/>
          </a:p>
        </p:txBody>
      </p:sp>
      <p:sp>
        <p:nvSpPr>
          <p:cNvPr id="34" name="Freccia in giù 33"/>
          <p:cNvSpPr/>
          <p:nvPr/>
        </p:nvSpPr>
        <p:spPr>
          <a:xfrm rot="16200000">
            <a:off x="4103948" y="2816932"/>
            <a:ext cx="108012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395536" y="321297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0,5% </a:t>
            </a:r>
            <a:r>
              <a:rPr lang="it-IT" dirty="0" err="1">
                <a:solidFill>
                  <a:srgbClr val="002060"/>
                </a:solidFill>
                <a:latin typeface="Georgia Pro" pitchFamily="18" charset="0"/>
              </a:rPr>
              <a:t>max</a:t>
            </a:r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 di QTE di 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13 scuole </a:t>
            </a:r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da €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2.000.000 =   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  <a:p>
            <a:r>
              <a:rPr lang="it-IT" dirty="0" err="1">
                <a:solidFill>
                  <a:srgbClr val="002060"/>
                </a:solidFill>
                <a:latin typeface="Georgia Pro" pitchFamily="18" charset="0"/>
              </a:rPr>
              <a:t>Tab</a:t>
            </a:r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 A 1.500.000 X 0,5%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X 13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  <a:p>
            <a:r>
              <a:rPr lang="it-IT" b="1" dirty="0">
                <a:solidFill>
                  <a:srgbClr val="002060"/>
                </a:solidFill>
                <a:latin typeface="Georgia Pro" pitchFamily="18" charset="0"/>
              </a:rPr>
              <a:t>= </a:t>
            </a: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97.000 euro totali a disposizione per la pubblicità e comunicazione integrata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 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32" name="Rettangolo 3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Testata documenti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348852" y="860624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Infine tutti i documenti prodotti devono sempre riportare il logo del finanziamento, quindi il logo del ministero di riferimento, infine il logo dell’ente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Ma non basta, l’impegno del Soggetto Attuatore è, come detto</a:t>
            </a:r>
            <a:r>
              <a:rPr lang="it-IT" dirty="0">
                <a:solidFill>
                  <a:srgbClr val="002060"/>
                </a:solidFill>
                <a:latin typeface="Georgia Pro" pitchFamily="18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di «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</a:rPr>
              <a:t>fornire </a:t>
            </a:r>
            <a:r>
              <a:rPr lang="it-IT" b="1" i="1" dirty="0">
                <a:solidFill>
                  <a:srgbClr val="002060"/>
                </a:solidFill>
                <a:latin typeface="Georgia Pro" pitchFamily="18" charset="0"/>
              </a:rPr>
              <a:t>un'adeguata diffusione e promozione del progetto, anche online, sia web che 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</a:rPr>
              <a:t>social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»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24028"/>
            <a:ext cx="7344816" cy="95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14560"/>
            <a:ext cx="7344816" cy="969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00292"/>
            <a:ext cx="7344816" cy="1104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48792"/>
            <a:ext cx="6984775" cy="481941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15</a:t>
            </a:fld>
            <a:endParaRPr lang="it-IT"/>
          </a:p>
        </p:txBody>
      </p:sp>
      <p:cxnSp>
        <p:nvCxnSpPr>
          <p:cNvPr id="5" name="Connettore 1 4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7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7056784" cy="273119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212976"/>
            <a:ext cx="6694929" cy="2808437"/>
          </a:xfrm>
          <a:prstGeom prst="rect">
            <a:avLst/>
          </a:prstGeom>
        </p:spPr>
      </p:pic>
      <p:sp>
        <p:nvSpPr>
          <p:cNvPr id="6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8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229600" cy="331213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5027493" cy="259228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068960"/>
            <a:ext cx="5832648" cy="3012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28184" y="2852936"/>
            <a:ext cx="230425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OGGETTO</a:t>
            </a:r>
            <a:endParaRPr lang="it-IT" sz="2400" dirty="0"/>
          </a:p>
        </p:txBody>
      </p:sp>
      <p:sp>
        <p:nvSpPr>
          <p:cNvPr id="8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08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594492" cy="4650164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4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Overview</a:t>
            </a:r>
            <a:endParaRPr lang="it-IT" b="1" dirty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  <p:pic>
        <p:nvPicPr>
          <p:cNvPr id="18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395536" y="9087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Obiettivo di queste slide è esporre la normativa PNRR relativa alla pubblicità e visibilità dei finanziamenti 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Next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Generation EU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635896" y="6058792"/>
            <a:ext cx="5508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| </a:t>
            </a:r>
            <a:r>
              <a:rPr lang="it-IT" sz="1100" b="1" dirty="0" smtClean="0">
                <a:solidFill>
                  <a:schemeClr val="bg1"/>
                </a:solidFill>
              </a:rPr>
              <a:t>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16" name="Immagine 15" descr="nextgenerationeu_cartellone.jpg.crdownloa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4548627" cy="3036564"/>
          </a:xfrm>
          <a:prstGeom prst="rect">
            <a:avLst/>
          </a:prstGeom>
        </p:spPr>
      </p:pic>
      <p:pic>
        <p:nvPicPr>
          <p:cNvPr id="19" name="Immagine 18" descr="VDLDraghi.jpg"/>
          <p:cNvPicPr>
            <a:picLocks noChangeAspect="1"/>
          </p:cNvPicPr>
          <p:nvPr/>
        </p:nvPicPr>
        <p:blipFill>
          <a:blip r:embed="rId5" cstate="print"/>
          <a:srcRect l="33580" t="50418" r="34300" b="3548"/>
          <a:stretch>
            <a:fillRect/>
          </a:stretch>
        </p:blipFill>
        <p:spPr>
          <a:xfrm>
            <a:off x="5292080" y="2492896"/>
            <a:ext cx="3384376" cy="3230541"/>
          </a:xfrm>
          <a:prstGeom prst="rect">
            <a:avLst/>
          </a:prstGeom>
        </p:spPr>
      </p:pic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762" y="-99392"/>
            <a:ext cx="8748464" cy="12532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1800" dirty="0" smtClean="0"/>
              <a:t>Capitolato speciale d’appalto – schema di contratto </a:t>
            </a:r>
            <a:r>
              <a:rPr lang="it-IT" sz="1800" i="1" dirty="0" smtClean="0"/>
              <a:t/>
            </a:r>
            <a:br>
              <a:rPr lang="it-IT" sz="1800" i="1" dirty="0" smtClean="0"/>
            </a:br>
            <a:r>
              <a:rPr lang="it-IT" sz="1800" i="1" dirty="0" smtClean="0"/>
              <a:t>art. 3 Descrizione e risultati delle attività di Comunicazione</a:t>
            </a:r>
            <a:endParaRPr lang="it-IT" sz="18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660232" y="6382618"/>
            <a:ext cx="2133600" cy="365125"/>
          </a:xfrm>
        </p:spPr>
        <p:txBody>
          <a:bodyPr/>
          <a:lstStyle/>
          <a:p>
            <a:fld id="{9DC51D92-DA5C-494D-9E3D-A85AB62508C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28792" cy="5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6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623720" y="6251059"/>
            <a:ext cx="2520280" cy="60694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3" name="Rettangolo 12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068960"/>
            <a:ext cx="8147248" cy="2911599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b="8129"/>
          <a:stretch>
            <a:fillRect/>
          </a:stretch>
        </p:blipFill>
        <p:spPr>
          <a:xfrm>
            <a:off x="827584" y="980728"/>
            <a:ext cx="7128792" cy="2520280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Caso pratico – attività di comunicazione previste per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Interreg</a:t>
            </a:r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 </a:t>
            </a:r>
            <a:r>
              <a:rPr lang="it-IT" b="1" i="1" dirty="0" err="1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Italia-Croazia</a:t>
            </a:r>
            <a:endParaRPr lang="it-IT" b="1" i="1" dirty="0" smtClean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2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467544" y="2606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Esempio di Atto d’obbligo – Obblighi del soggetto attuatore – bando sport 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052736"/>
            <a:ext cx="8352928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Con la sottoscrizione del presente Accordo, il Soggetto Attuatore si obbliga a: </a:t>
            </a:r>
          </a:p>
          <a:p>
            <a:pPr algn="just"/>
            <a:r>
              <a:rPr lang="it-IT" sz="1100" b="1" dirty="0" smtClean="0">
                <a:solidFill>
                  <a:srgbClr val="000000"/>
                </a:solidFill>
                <a:latin typeface="Georgia Pro" pitchFamily="18" charset="0"/>
              </a:rPr>
              <a:t>a) 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redigere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e caricare sul sistema informatico messo a disposizione dal Dipartimento (di seguito “Portale), entro e non oltre il termine del 31.12.2022, gli elaborati tecnici relativi al livello progettuale Definitivo da porre in gara, redatto ai sensi dell’art. 23 del D.lgs. 50/2016, corredato dal verbale di validazione ai fini dell’avvio delle procedure di affidamento per l’esecuzione dell’Intervento; il progetto dovrà essere redatto nel pieno rispetto degli obiettivi di sostenibilità ed efficientamento energetico delle opere contemplate nel PNRR e prevedendo opere di miglioramento dell’efficienza energetica attraverso l’impiego di apposita tecnologia e l’utilizzo di fonti rinnovabili/materiali ecocompatibili. Nello specifico per gli interventi di nuova costruzione è previsto il rispetto, in termini di performance di efficienza energetica, del 20% in meno riguardo agli standard </a:t>
            </a:r>
            <a:r>
              <a:rPr lang="it-IT" sz="1100" dirty="0" err="1">
                <a:solidFill>
                  <a:srgbClr val="000000"/>
                </a:solidFill>
                <a:latin typeface="Georgia Pro" pitchFamily="18" charset="0"/>
              </a:rPr>
              <a:t>nearly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 Zero-Energy </a:t>
            </a:r>
            <a:r>
              <a:rPr lang="it-IT" sz="1100" dirty="0" err="1">
                <a:solidFill>
                  <a:srgbClr val="000000"/>
                </a:solidFill>
                <a:latin typeface="Georgia Pro" pitchFamily="18" charset="0"/>
              </a:rPr>
              <a:t>Buildings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; </a:t>
            </a:r>
          </a:p>
          <a:p>
            <a:pPr algn="just"/>
            <a:r>
              <a:rPr lang="it-IT" sz="1100" b="1" dirty="0" smtClean="0">
                <a:solidFill>
                  <a:srgbClr val="000000"/>
                </a:solidFill>
                <a:latin typeface="Georgia Pro" pitchFamily="18" charset="0"/>
              </a:rPr>
              <a:t>b) 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svolgere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le funzioni di stazione appaltante o procedere alla tempestiva individuazione del soggetto cui attribuire le suddette funzioni, affidando i lavori, i servizi e le forniture per la realizzazione dell’intervento in conformità alla normativa di riferimento e in particolare nel rispetto del decreto legislativo del 18 aprile 2016 n. 50 e s.m.i. e del decreto legislativo 30 aprile 2008 n. 81 e s.m.i.; </a:t>
            </a:r>
          </a:p>
          <a:p>
            <a:pPr algn="just"/>
            <a:r>
              <a:rPr lang="it-IT" sz="1100" b="1" dirty="0" smtClean="0">
                <a:solidFill>
                  <a:srgbClr val="000000"/>
                </a:solidFill>
                <a:latin typeface="Georgia Pro" pitchFamily="18" charset="0"/>
              </a:rPr>
              <a:t>c) 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dare piena attuazione all’Intervento garantendo l’avvio tempestivo delle attività nel rispetto del Cronoprogramma, delle </a:t>
            </a:r>
            <a:r>
              <a:rPr lang="it-IT" sz="1100" dirty="0" err="1" smtClean="0">
                <a:solidFill>
                  <a:srgbClr val="000000"/>
                </a:solidFill>
                <a:latin typeface="Georgia Pro" pitchFamily="18" charset="0"/>
              </a:rPr>
              <a:t>milestone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 e target del PNRR e secondo le indicazioni del Dipartimento, per non incorrere in ritardi attuativi e concludere l’Intervento nella forma, nei modi e nei tempi previsti, nel rispetto della tempistica indicata; </a:t>
            </a:r>
          </a:p>
          <a:p>
            <a:pPr algn="just"/>
            <a:r>
              <a:rPr lang="it-IT" sz="1100" b="1" dirty="0" smtClean="0">
                <a:solidFill>
                  <a:srgbClr val="000000"/>
                </a:solidFill>
                <a:latin typeface="Georgia Pro" pitchFamily="18" charset="0"/>
              </a:rPr>
              <a:t>d</a:t>
            </a:r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notificare con immediatezza al Dipartimento l'avvenuta aggiudicazione definitiva dei contratti pubblici in esito alle procedure di affidamento dei lavori, servizi e forniture e comunque in tempo utile a consentire il rispetto del termine di rendicontazione della </a:t>
            </a:r>
            <a:r>
              <a:rPr lang="it-IT" sz="1100" dirty="0" err="1">
                <a:solidFill>
                  <a:srgbClr val="000000"/>
                </a:solidFill>
                <a:latin typeface="Georgia Pro" pitchFamily="18" charset="0"/>
              </a:rPr>
              <a:t>milestone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 fissata al 31 marzo 2023; </a:t>
            </a: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e)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curare tutte le fasi di realizzazione dell’intervento e provvedere, sotto la propria esclusiva responsabilità a certificare la regolare esecuzione dei lavori, servizi e forniture e, ove occorra, al loro collaudo secondo quanto stabilito nel d.lgs. n. 50/2016; </a:t>
            </a:r>
            <a:endParaRPr lang="it-IT" sz="1100" dirty="0" smtClean="0">
              <a:solidFill>
                <a:srgbClr val="000000"/>
              </a:solidFill>
              <a:latin typeface="Georgia Pro" pitchFamily="18" charset="0"/>
            </a:endParaRP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f)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fornire ogni documentazione utile che si renda necessaria per le verifiche che saranno espletate dal Dipartimento o da altro soggetto dallo stesso delegato;</a:t>
            </a: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g)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svolgere una specifica azione di informazione, sensibilizzazione e pubblicità del progetto finanziato dal Piano nazionale di ripresa e resilienza;</a:t>
            </a: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h)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apporre su tutta la cartellonistica: la missione, la componente e l’investimento PNRR, il finanziamento erogato in euro, il titolo/descrizione dell’intervento e il logo che verrà fornito dal Dipartimento per lo Sport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;</a:t>
            </a: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i)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assicurare il rispetto di tutte le disposizioni previste dalla normativa comunitaria e nazionale, con particolare riferimento a quanto previsto dal regolamento (UE) 2021/241 e dal decreto-legge 31 maggio 2021, n. 77, convertito, con modificazioni, dalla legge 29 luglio 2021, n. 108</a:t>
            </a:r>
            <a:r>
              <a:rPr lang="it-IT" sz="1100" dirty="0" smtClean="0">
                <a:solidFill>
                  <a:srgbClr val="000000"/>
                </a:solidFill>
                <a:latin typeface="Georgia Pro" pitchFamily="18" charset="0"/>
              </a:rPr>
              <a:t>;</a:t>
            </a:r>
            <a:endParaRPr lang="it-IT" sz="1100" dirty="0">
              <a:solidFill>
                <a:srgbClr val="000000"/>
              </a:solidFill>
              <a:latin typeface="Georgia Pro" pitchFamily="18" charset="0"/>
            </a:endParaRPr>
          </a:p>
        </p:txBody>
      </p:sp>
      <p:pic>
        <p:nvPicPr>
          <p:cNvPr id="11" name="Immagine 10" descr="obbli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648072" cy="648072"/>
          </a:xfrm>
          <a:prstGeom prst="rect">
            <a:avLst/>
          </a:prstGeom>
        </p:spPr>
      </p:pic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C51D92-DA5C-494D-9E3D-A85AB62508C0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3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4057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cxnSp>
        <p:nvCxnSpPr>
          <p:cNvPr id="8" name="Connettore 1 7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395536" y="908720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b="1" dirty="0" err="1">
                <a:solidFill>
                  <a:srgbClr val="000000"/>
                </a:solidFill>
                <a:latin typeface="Georgia Pro" pitchFamily="18" charset="0"/>
              </a:rPr>
              <a:t>hh</a:t>
            </a:r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garantire il rispetto degli obblighi in materia di comunicazione e informazione previsti dall’articolo 34 del regolamento (UE) n. 2021/241 indicando nella documentazione progettuale che il progetto è finanziato nell’ambito del PNRR, con esplicito riferimento al finanziamento da parte dell’Unione europea e all’iniziativa Next Generation EU (ad es. utilizzando la frase “Finanziato dall’Unione europea – Next Generation EU”), riportando nella documentazione progettuale l’emblema dell’Unione europea e fornire un’adeguata diffusione e promozione del progetto, anche online, sia web che social, in linea con quanto previsto dalla Strategia di comunicazione del PNRR;</a:t>
            </a:r>
          </a:p>
          <a:p>
            <a:pPr algn="just"/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ii)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fornire i documenti e le informazioni necessarie secondo le tempistiche previste e le scadenze stabilite dai regolamenti comunitari e dal Dipartimento per tutta la durata dell’intervento;</a:t>
            </a:r>
          </a:p>
          <a:p>
            <a:pPr algn="just"/>
            <a:r>
              <a:rPr lang="it-IT" sz="1100" b="1" dirty="0" err="1">
                <a:solidFill>
                  <a:srgbClr val="000000"/>
                </a:solidFill>
                <a:latin typeface="Georgia Pro" pitchFamily="18" charset="0"/>
              </a:rPr>
              <a:t>jj</a:t>
            </a:r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rendere evidente, in caso di finanziamento, su una pagina del sito istituzionale dell’ente locale beneficiario, tutte le informazioni amministrative e tecniche relative al progetto aggiornandole con continuità;</a:t>
            </a:r>
          </a:p>
          <a:p>
            <a:pPr algn="just"/>
            <a:r>
              <a:rPr lang="it-IT" sz="1100" b="1" dirty="0" err="1">
                <a:solidFill>
                  <a:srgbClr val="000000"/>
                </a:solidFill>
                <a:latin typeface="Georgia Pro" pitchFamily="18" charset="0"/>
              </a:rPr>
              <a:t>kk</a:t>
            </a:r>
            <a:r>
              <a:rPr lang="it-IT" sz="1100" b="1" dirty="0">
                <a:solidFill>
                  <a:srgbClr val="000000"/>
                </a:solidFill>
                <a:latin typeface="Georgia Pro" pitchFamily="18" charset="0"/>
              </a:rPr>
              <a:t>) </a:t>
            </a:r>
            <a:r>
              <a:rPr lang="it-IT" sz="1100" dirty="0">
                <a:solidFill>
                  <a:srgbClr val="000000"/>
                </a:solidFill>
                <a:latin typeface="Georgia Pro" pitchFamily="18" charset="0"/>
              </a:rPr>
              <a:t>garantire una tempestiva diretta informazione agli organi preposti, tenendo informato il Dipartimento sull’avvio e l’andamento di eventuali procedimenti di carattere giudiziario, civile, penale o amministrativo che dovessero interessare le operazioni oggetto del progetto e comunicare le irregolarità o le frodi riscontrate a seguito delle verifiche di competenza e adottare le misure necessarie, in linea con quanto indicato dall’articolo 22 del regolamento (UE) n. 2021/241.</a:t>
            </a:r>
          </a:p>
        </p:txBody>
      </p:sp>
      <p:sp>
        <p:nvSpPr>
          <p:cNvPr id="9" name="Rettangolo 8"/>
          <p:cNvSpPr/>
          <p:nvPr/>
        </p:nvSpPr>
        <p:spPr>
          <a:xfrm>
            <a:off x="467544" y="2606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Esempio di Atto d’obbligo – Obblighi del soggetto attuatore – bando sport 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12" name="Immagine 11" descr="obbli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648072" cy="648072"/>
          </a:xfrm>
          <a:prstGeom prst="rect">
            <a:avLst/>
          </a:prstGeom>
        </p:spPr>
      </p:pic>
      <p:sp>
        <p:nvSpPr>
          <p:cNvPr id="23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DC51D92-DA5C-494D-9E3D-A85AB62508C0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24" name="Segnaposto numero diapositiva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51D92-DA5C-494D-9E3D-A85AB62508C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7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8" name="Rettangolo 27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097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ttore 1 25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Articolo 47</a:t>
            </a:r>
            <a:endParaRPr kumimoji="0" lang="it-IT" sz="900" b="1" i="1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Pari opportunità e inclusione lavorativa nei contratti pubblici, nel PNRR e nel PNC</a:t>
            </a:r>
            <a:r>
              <a:rPr kumimoji="0" lang="it-I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Articolo 47</a:t>
            </a:r>
            <a:endParaRPr kumimoji="0" lang="it-IT" sz="900" b="1" i="1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Trebuchet MS" pitchFamily="34" charset="0"/>
              <a:cs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rebuchet MS" pitchFamily="34" charset="0"/>
                <a:cs typeface="Trebuchet MS" pitchFamily="34" charset="0"/>
              </a:rPr>
              <a:t>Pari opportunità e inclusione lavorativa nei contratti pubblici, nel PNRR e nel PNC</a:t>
            </a:r>
            <a:r>
              <a:rPr kumimoji="0" lang="it-I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536" y="32336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Riferimenti  normativi e tecnici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39552" y="90872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b="1" dirty="0" smtClean="0">
              <a:solidFill>
                <a:srgbClr val="002060"/>
              </a:solidFill>
              <a:latin typeface="Georgia Pro" pitchFamily="18" charset="0"/>
              <a:hlinkClick r:id="rId2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hlinkClick r:id="rId3"/>
              </a:rPr>
              <a:t>Regolamento EU  2021/241  del parlamento europeo e del consiglio </a:t>
            </a:r>
            <a:endParaRPr lang="it-IT" b="1" dirty="0" smtClean="0">
              <a:solidFill>
                <a:srgbClr val="002060"/>
              </a:solidFill>
              <a:latin typeface="Georgia Pro" pitchFamily="18" charset="0"/>
              <a:hlinkClick r:id="rId2"/>
            </a:endParaRPr>
          </a:p>
          <a:p>
            <a:pPr algn="just">
              <a:buFont typeface="Wingdings" pitchFamily="2" charset="2"/>
              <a:buChar char="Ø"/>
            </a:pPr>
            <a:endParaRPr lang="it-IT" b="1" dirty="0" smtClean="0">
              <a:solidFill>
                <a:srgbClr val="002060"/>
              </a:solidFill>
              <a:latin typeface="Georgia Pro" pitchFamily="18" charset="0"/>
              <a:hlinkClick r:id="rId2"/>
            </a:endParaRPr>
          </a:p>
          <a:p>
            <a:pPr algn="just">
              <a:buFont typeface="Wingdings" pitchFamily="2" charset="2"/>
              <a:buChar char="Ø"/>
            </a:pPr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hlinkClick r:id="rId4"/>
              </a:rPr>
              <a:t>Il PNRR nel Comune di Pescara</a:t>
            </a:r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algn="just"/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algn="just"/>
            <a:endParaRPr lang="it-IT" b="1" dirty="0" smtClean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18" name="Immagine 17" descr="Skyline stilizzata pescara.jpg"/>
          <p:cNvPicPr>
            <a:picLocks noChangeAspect="1"/>
          </p:cNvPicPr>
          <p:nvPr/>
        </p:nvPicPr>
        <p:blipFill>
          <a:blip r:embed="rId5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1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2" name="Rettangolo 21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kyline stilizzata pescara.jpg"/>
          <p:cNvPicPr>
            <a:picLocks noChangeAspect="1"/>
          </p:cNvPicPr>
          <p:nvPr/>
        </p:nvPicPr>
        <p:blipFill>
          <a:blip r:embed="rId3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 descr="http://intranetpe.comune.pescara.it/wp-content/uploads/2021/12/Missioni-PNRR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500225" cy="228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Next-Generation-EU-1.jpg"/>
          <p:cNvPicPr>
            <a:picLocks/>
          </p:cNvPicPr>
          <p:nvPr/>
        </p:nvPicPr>
        <p:blipFill>
          <a:blip r:embed="rId5" cstate="print"/>
          <a:srcRect t="16925" b="19288"/>
          <a:stretch>
            <a:fillRect/>
          </a:stretch>
        </p:blipFill>
        <p:spPr>
          <a:xfrm>
            <a:off x="467543" y="1124744"/>
            <a:ext cx="4752529" cy="2304256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NextGenerationEU e PNRR</a:t>
            </a:r>
            <a:endParaRPr lang="it-IT" b="1" dirty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92080" y="112474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NextGenerationEU è lo strumento europeo per: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uscire più forti dalla pandemia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trasformare le nostre economie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creare opportunità e posti di lavoro per l'Europa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7544" y="357301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Il PNRR è il documento strategico che il Governo italiano ha predisposto per accedere ai fondi NG EU. 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Si articola in 6 Missioni e 16 Componenti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18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Legislatura europea</a:t>
            </a:r>
            <a:endParaRPr lang="it-IT" b="1" dirty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95536" y="8367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Georgia Pro" pitchFamily="18" charset="0"/>
              </a:rPr>
              <a:t>REGOLAMENTO (UE) 2021/241 </a:t>
            </a:r>
            <a:r>
              <a:rPr lang="it-IT" sz="2400" dirty="0" smtClean="0">
                <a:solidFill>
                  <a:srgbClr val="002060"/>
                </a:solidFill>
                <a:latin typeface="Georgia Pro" pitchFamily="18" charset="0"/>
              </a:rPr>
              <a:t>DEL PARLAMENTO EUROPEO E DEL CONSIGLIO del 12 febbraio 2021 che disciplina il dispositivo per la Ripresa e la Resilienza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20" name="Immagine 19" descr="Leggi europee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4832536" cy="27183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Rettangolo 20"/>
          <p:cNvSpPr/>
          <p:nvPr/>
        </p:nvSpPr>
        <p:spPr>
          <a:xfrm>
            <a:off x="1115616" y="2060848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Articolo 34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Informazione, comunicazione e pubblicità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699792" y="5517232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hlinkClick r:id="rId3"/>
              </a:rPr>
              <a:t>REGOLAMENTO (UE) 2021/241</a:t>
            </a:r>
            <a:endParaRPr lang="it-IT" dirty="0"/>
          </a:p>
        </p:txBody>
      </p:sp>
      <p:pic>
        <p:nvPicPr>
          <p:cNvPr id="15" name="Immagine 14" descr="Skyline stilizzata pescara.jpg"/>
          <p:cNvPicPr>
            <a:picLocks noChangeAspect="1"/>
          </p:cNvPicPr>
          <p:nvPr/>
        </p:nvPicPr>
        <p:blipFill>
          <a:blip r:embed="rId4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3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5" name="Rettangolo 24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Art 34 Regolamento (UE) 241/2021</a:t>
            </a:r>
            <a:endParaRPr lang="it-IT" b="1" dirty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87624" y="83671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Articolo 34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Informazione, comunicazione e pubblicità</a:t>
            </a:r>
          </a:p>
        </p:txBody>
      </p:sp>
      <p:sp>
        <p:nvSpPr>
          <p:cNvPr id="14" name="Freccia in giù 13"/>
          <p:cNvSpPr/>
          <p:nvPr/>
        </p:nvSpPr>
        <p:spPr>
          <a:xfrm>
            <a:off x="611560" y="3861048"/>
            <a:ext cx="1008112" cy="172819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0" y="5629744"/>
            <a:ext cx="2051720" cy="1124744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11560" y="2492896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Georgia Pro" pitchFamily="18" charset="0"/>
              </a:rPr>
              <a:t>2. I destinatari dei finanziamenti dell'Unione rendono nota l'origine degli stessi e ne garantiscono la visibilità, anche, ove opportuno, attraverso il logo dell'Unione e una dichiarazione adeguata sul finanziamento che recita «finanziato dall'Unione europea - </a:t>
            </a:r>
            <a:r>
              <a:rPr lang="it-IT" sz="1400" b="1" dirty="0" err="1" smtClean="0">
                <a:solidFill>
                  <a:srgbClr val="002060"/>
                </a:solidFill>
                <a:latin typeface="Georgia Pro" pitchFamily="18" charset="0"/>
              </a:rPr>
              <a:t>NextGenerationEU</a:t>
            </a:r>
            <a:r>
              <a:rPr lang="it-IT" sz="1400" b="1" dirty="0" smtClean="0">
                <a:solidFill>
                  <a:srgbClr val="002060"/>
                </a:solidFill>
                <a:latin typeface="Georgia Pro" pitchFamily="18" charset="0"/>
              </a:rPr>
              <a:t>», </a:t>
            </a:r>
            <a:r>
              <a:rPr lang="it-IT" sz="1400" b="1" u="sng" dirty="0" smtClean="0">
                <a:solidFill>
                  <a:srgbClr val="002060"/>
                </a:solidFill>
                <a:latin typeface="Georgia Pro" pitchFamily="18" charset="0"/>
              </a:rPr>
              <a:t>in particolare quando promuovono azioni e risultati, diffondendo informazioni coerenti, efficaci e proporzionate destinate a pubblici diversi, tra cui i media e il vasto pubblico</a:t>
            </a:r>
            <a:r>
              <a:rPr lang="it-IT" sz="1400" b="1" dirty="0" smtClean="0">
                <a:solidFill>
                  <a:srgbClr val="002060"/>
                </a:solidFill>
                <a:latin typeface="Georgia Pro" pitchFamily="18" charset="0"/>
              </a:rPr>
              <a:t>.</a:t>
            </a:r>
            <a:endParaRPr lang="it-IT" sz="1050" dirty="0"/>
          </a:p>
        </p:txBody>
      </p:sp>
      <p:sp>
        <p:nvSpPr>
          <p:cNvPr id="23" name="Rettangolo 22"/>
          <p:cNvSpPr/>
          <p:nvPr/>
        </p:nvSpPr>
        <p:spPr>
          <a:xfrm>
            <a:off x="1763688" y="148478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200" dirty="0" smtClean="0">
                <a:solidFill>
                  <a:srgbClr val="002060"/>
                </a:solidFill>
                <a:latin typeface="Georgia Pro" pitchFamily="18" charset="0"/>
              </a:rPr>
              <a:t>1. La Commissione può avviare attività di comunicazione per garantire la visibilità del finanziamento dell'Unione per il sostegno finanziario previsto nel pertinente piano per la ripresa e la resilienza, anche attraverso attività di comunicazione congiunte con le autorità nazionali interessate. La Commissione può, se del caso, garantire che il sostegno nell'ambito del dispositivo sia comunicato e riconosciuto mediante una dichiarazione di finanziamento.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835696" y="4005064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200" dirty="0" smtClean="0">
                <a:solidFill>
                  <a:srgbClr val="002060"/>
                </a:solidFill>
                <a:latin typeface="Georgia Pro" pitchFamily="18" charset="0"/>
              </a:rPr>
              <a:t>3. La Commissione conduce azioni di informazione e comunicazione sul dispositivo, sulle azioni intraprese a norma dello stesso e sui risultati ottenuti. La Commissione, ove opportuno, informa gli uffici di rappresentanza del Parlamento europeo in merito alle sue azioni e li coinvolge nelle stesse. Le risorse finanziarie destinate al dispositivo contribuiscono anche alla comunicazione istituzionale delle priorità politiche dell'Unione nella misura in cui si riferiscono agli obiettivi di cui all'articolo 4.</a:t>
            </a:r>
          </a:p>
        </p:txBody>
      </p:sp>
      <p:pic>
        <p:nvPicPr>
          <p:cNvPr id="15" name="Immagine 14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0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26" name="Rettangolo 25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11760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Canali di informazione</a:t>
            </a:r>
            <a:endParaRPr lang="it-IT" b="1" dirty="0">
              <a:solidFill>
                <a:srgbClr val="002060"/>
              </a:solidFill>
              <a:latin typeface="Georgia Pro" pitchFamily="18" charset="0"/>
              <a:cs typeface="Times New Roman" pitchFamily="18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187624" y="836712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Articolo 34</a:t>
            </a:r>
          </a:p>
          <a:p>
            <a:pPr algn="ctr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Informazione, comunicazione e pubblicità</a:t>
            </a:r>
          </a:p>
        </p:txBody>
      </p:sp>
      <p:pic>
        <p:nvPicPr>
          <p:cNvPr id="16" name="Immagine 15" descr="web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2381250" cy="1914525"/>
          </a:xfrm>
          <a:prstGeom prst="rect">
            <a:avLst/>
          </a:prstGeom>
        </p:spPr>
      </p:pic>
      <p:pic>
        <p:nvPicPr>
          <p:cNvPr id="26" name="Immagine 25" descr="Social.png"/>
          <p:cNvPicPr>
            <a:picLocks noChangeAspect="1"/>
          </p:cNvPicPr>
          <p:nvPr/>
        </p:nvPicPr>
        <p:blipFill>
          <a:blip r:embed="rId3" cstate="print"/>
          <a:srcRect l="4679" t="22184" r="4853" b="25130"/>
          <a:stretch>
            <a:fillRect/>
          </a:stretch>
        </p:blipFill>
        <p:spPr>
          <a:xfrm>
            <a:off x="395536" y="3669854"/>
            <a:ext cx="4320480" cy="1415330"/>
          </a:xfrm>
          <a:prstGeom prst="rect">
            <a:avLst/>
          </a:prstGeom>
        </p:spPr>
      </p:pic>
      <p:pic>
        <p:nvPicPr>
          <p:cNvPr id="27" name="Immagine 26" descr="youtube-logo-illustratio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35038" t="35375" r="35825" b="35375"/>
          <a:stretch>
            <a:fillRect/>
          </a:stretch>
        </p:blipFill>
        <p:spPr>
          <a:xfrm>
            <a:off x="4995739" y="3789040"/>
            <a:ext cx="1791891" cy="1259167"/>
          </a:xfrm>
          <a:prstGeom prst="rect">
            <a:avLst/>
          </a:prstGeom>
        </p:spPr>
      </p:pic>
      <p:pic>
        <p:nvPicPr>
          <p:cNvPr id="28" name="Immagine 27" descr="T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861048"/>
            <a:ext cx="1807734" cy="1080120"/>
          </a:xfrm>
          <a:prstGeom prst="rect">
            <a:avLst/>
          </a:prstGeom>
        </p:spPr>
      </p:pic>
      <p:pic>
        <p:nvPicPr>
          <p:cNvPr id="29" name="Immagine 28" descr="rete-scaffallatura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1484784"/>
            <a:ext cx="1912830" cy="2115294"/>
          </a:xfrm>
          <a:prstGeom prst="rect">
            <a:avLst/>
          </a:prstGeom>
        </p:spPr>
      </p:pic>
      <p:pic>
        <p:nvPicPr>
          <p:cNvPr id="34" name="Immagine 33" descr="Skyline stilizzata pescara.jpg"/>
          <p:cNvPicPr>
            <a:picLocks noChangeAspect="1"/>
          </p:cNvPicPr>
          <p:nvPr/>
        </p:nvPicPr>
        <p:blipFill>
          <a:blip r:embed="rId7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6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37" name="Rettangolo 36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23528" y="83671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Dipartimento per gli Affari Interni e Territoriali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Decreto 4 aprile 2022</a:t>
            </a:r>
          </a:p>
          <a:p>
            <a:pPr algn="just"/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Decreto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di scorrimento della graduatoria e erogazione dei contributi </a:t>
            </a: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pari a euro 900.861.965,41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per investimenti in </a:t>
            </a: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progetti di rigenerazione urbana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, volti a ridurre situazioni di emarginazione e degrado sociale, previsti dall'art.1, comma 42, della legge n.160/2019.  [PNRR - M5.C2.2 - Investimento 2.1]</a:t>
            </a:r>
          </a:p>
        </p:txBody>
      </p:sp>
      <p:pic>
        <p:nvPicPr>
          <p:cNvPr id="14" name="Immagine 13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Decreto Rigenerazione Urbana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23528" y="2852936"/>
            <a:ext cx="8496944" cy="289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Gli enti di cui al comma 1 sono tenuti altresì a rispettare gli obblighi in materia di comunicazione e informazione previsti dall’art. 34 del Regolamento (UE) 2021/241 indicando nella documentazione progettuale che il progetto è finanziato nell’ambito del PNRR, con esplicito riferimento al finanziamento da parte dell’Unione europea e all’iniziativa 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Next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Generation EU (utilizzando la frase </a:t>
            </a:r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“finanziato dall’Unione europea – </a:t>
            </a:r>
            <a:r>
              <a:rPr lang="it-IT" i="1" dirty="0" err="1" smtClean="0">
                <a:solidFill>
                  <a:srgbClr val="002060"/>
                </a:solidFill>
                <a:latin typeface="Georgia Pro" pitchFamily="18" charset="0"/>
              </a:rPr>
              <a:t>Next</a:t>
            </a:r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 Generation EU”), </a:t>
            </a:r>
            <a:r>
              <a:rPr lang="it-IT" i="1" dirty="0" smtClean="0">
                <a:solidFill>
                  <a:srgbClr val="002060"/>
                </a:solidFill>
                <a:highlight>
                  <a:srgbClr val="FFFF00"/>
                </a:highlight>
                <a:latin typeface="Georgia Pro"/>
              </a:rPr>
              <a:t>riportando nella documentazione progettuale il logo dell’Unione europea e fornendo un’adeguata diffusione e promozione del progetto, anche online, sia web che social.</a:t>
            </a:r>
            <a:endParaRPr lang="it-IT" i="1" dirty="0" smtClean="0">
              <a:solidFill>
                <a:srgbClr val="002060"/>
              </a:solidFill>
              <a:latin typeface="Georgia Pro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483768" y="2780928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Art. 6   Termini e condizionalità 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1° Esempio pratico – Bando Scuole -  Ministero Istruzione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23528" y="836712"/>
            <a:ext cx="8496944" cy="4711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Missione 2 – Rivoluzione verde e transizione ecologica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Componente 3 – Efficienza energetica e riqualificazione degli edifici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Investimento 1.1: “Costruzione di nuove scuole mediante sostituzione di edifici”</a:t>
            </a:r>
          </a:p>
          <a:p>
            <a:endParaRPr lang="it-IT" dirty="0" smtClean="0">
              <a:solidFill>
                <a:srgbClr val="002060"/>
              </a:solidFill>
              <a:latin typeface="Georgia Pro" pitchFamily="18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(</a:t>
            </a:r>
            <a:r>
              <a:rPr lang="it-IT" i="1" dirty="0" smtClean="0">
                <a:solidFill>
                  <a:srgbClr val="002060"/>
                </a:solidFill>
                <a:latin typeface="Georgia Pro" pitchFamily="18" charset="0"/>
              </a:rPr>
              <a:t>nella domanda, che sottoscrive il Sindaco, c’è la previsione dell’obbligo, tra le altre cose, della seguente disposizione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)</a:t>
            </a:r>
          </a:p>
          <a:p>
            <a:endParaRPr lang="it-IT" dirty="0" smtClean="0">
              <a:solidFill>
                <a:srgbClr val="002060"/>
              </a:solidFill>
              <a:latin typeface="Georgia Pro" pitchFamily="18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ART. 11 – OBBLIGHI DEL SOGGETTO ATTUATORE</a:t>
            </a:r>
          </a:p>
          <a:p>
            <a:pPr marL="342900" indent="-342900"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Gli enti beneficiari, soggetti attuatori degli interventi autorizzati, si impegnano a: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 startAt="2"/>
            </a:pPr>
            <a:r>
              <a:rPr lang="it-IT" dirty="0" smtClean="0">
                <a:solidFill>
                  <a:srgbClr val="002060"/>
                </a:solidFill>
                <a:highlight>
                  <a:srgbClr val="FFFF00"/>
                </a:highlight>
                <a:latin typeface="Georgia Pro"/>
              </a:rPr>
              <a:t>svolgere una specifica azione di </a:t>
            </a:r>
            <a:r>
              <a:rPr lang="it-IT" b="1" dirty="0" smtClean="0">
                <a:solidFill>
                  <a:srgbClr val="002060"/>
                </a:solidFill>
                <a:highlight>
                  <a:srgbClr val="FFFF00"/>
                </a:highlight>
                <a:latin typeface="Georgia Pro"/>
              </a:rPr>
              <a:t>informazione, sensibilizzazione e pubblicità </a:t>
            </a:r>
            <a:r>
              <a:rPr lang="it-IT" dirty="0" smtClean="0">
                <a:solidFill>
                  <a:srgbClr val="002060"/>
                </a:solidFill>
                <a:highlight>
                  <a:srgbClr val="FFFF00"/>
                </a:highlight>
                <a:latin typeface="Georgia Pro"/>
              </a:rPr>
              <a:t>del progetto finanziato dal Piano nazionale di ripresa e resilienza; 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 startAt="2"/>
            </a:pPr>
            <a:r>
              <a:rPr lang="it-IT" dirty="0" smtClean="0">
                <a:solidFill>
                  <a:srgbClr val="002060"/>
                </a:solidFill>
                <a:highlight>
                  <a:srgbClr val="FFFF00"/>
                </a:highlight>
                <a:latin typeface="Georgia Pro"/>
              </a:rPr>
              <a:t>apporre su tutta la cartellonistica: la missione, la componente e l’investimento PNRR, il finanziamento erogato in euro, il titolo/descrizione dell’intervento e il logo riportato al seguente link https://pnrr.istruzione.it</a:t>
            </a:r>
          </a:p>
          <a:p>
            <a:pPr marL="342900" indent="-342900">
              <a:buAutoNum type="arabicPeriod"/>
            </a:pPr>
            <a:endParaRPr lang="it-IT" dirty="0" smtClean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14" name="Immagine 13" descr="Skyline stilizzata pescara.jpg"/>
          <p:cNvPicPr>
            <a:picLocks noChangeAspect="1"/>
          </p:cNvPicPr>
          <p:nvPr/>
        </p:nvPicPr>
        <p:blipFill>
          <a:blip r:embed="rId2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0"/>
          <p:cNvCxnSpPr/>
          <p:nvPr/>
        </p:nvCxnSpPr>
        <p:spPr>
          <a:xfrm>
            <a:off x="467544" y="83671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23528" y="836712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Bando Scuole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PIANO NAZIONALE </a:t>
            </a:r>
            <a:r>
              <a:rPr lang="it-IT" dirty="0" err="1" smtClean="0">
                <a:solidFill>
                  <a:srgbClr val="002060"/>
                </a:solidFill>
                <a:latin typeface="Georgia Pro" pitchFamily="18" charset="0"/>
              </a:rPr>
              <a:t>DI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 RIPRESA E RESILIENZA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Missione 2 – Rivoluzione verde e transizione ecologica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Componente 3 – Efficienza energetica e riqualificazione degli edifici</a:t>
            </a:r>
          </a:p>
          <a:p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Investimento 1.1: “Costruzione di nuove scuole mediante sostituzione di edifici”</a:t>
            </a:r>
          </a:p>
          <a:p>
            <a:pPr marL="342900" indent="-342900">
              <a:buAutoNum type="arabicPeriod"/>
            </a:pPr>
            <a:endParaRPr lang="it-IT" dirty="0" smtClean="0">
              <a:solidFill>
                <a:srgbClr val="002060"/>
              </a:solidFill>
              <a:latin typeface="Georgia Pro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it-IT" b="1" dirty="0" smtClean="0">
                <a:solidFill>
                  <a:srgbClr val="002060"/>
                </a:solidFill>
                <a:latin typeface="Georgia Pro" pitchFamily="18" charset="0"/>
              </a:rPr>
              <a:t>FAQ Ufficiale </a:t>
            </a:r>
            <a:r>
              <a:rPr lang="it-IT" dirty="0" smtClean="0">
                <a:solidFill>
                  <a:srgbClr val="002060"/>
                </a:solidFill>
                <a:latin typeface="Georgia Pro" pitchFamily="18" charset="0"/>
              </a:rPr>
              <a:t>- Chiarimento voci di costo quadro economico</a:t>
            </a:r>
            <a:endParaRPr lang="it-IT" dirty="0">
              <a:solidFill>
                <a:srgbClr val="002060"/>
              </a:solidFill>
              <a:latin typeface="Georgia Pro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53750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magine 13" descr="Skyline stilizzata pescara.jpg"/>
          <p:cNvPicPr>
            <a:picLocks noChangeAspect="1"/>
          </p:cNvPicPr>
          <p:nvPr/>
        </p:nvPicPr>
        <p:blipFill>
          <a:blip r:embed="rId3" cstate="print"/>
          <a:srcRect b="9048"/>
          <a:stretch>
            <a:fillRect/>
          </a:stretch>
        </p:blipFill>
        <p:spPr>
          <a:xfrm>
            <a:off x="6516216" y="6251059"/>
            <a:ext cx="2520280" cy="6069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195736" y="6093296"/>
            <a:ext cx="694826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Picture 9" descr="C:\Users\mariangela.giangiuli\Downloads\nextgenerationeu_it\JPEG\IT Finanziato dall'Unione europea_P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49280"/>
            <a:ext cx="1979712" cy="497491"/>
          </a:xfrm>
          <a:prstGeom prst="rect">
            <a:avLst/>
          </a:prstGeom>
          <a:noFill/>
        </p:spPr>
      </p:pic>
      <p:sp>
        <p:nvSpPr>
          <p:cNvPr id="19" name="Rettangolo 18"/>
          <p:cNvSpPr/>
          <p:nvPr/>
        </p:nvSpPr>
        <p:spPr>
          <a:xfrm>
            <a:off x="179512" y="6453336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" dirty="0" smtClean="0">
                <a:solidFill>
                  <a:srgbClr val="002060"/>
                </a:solidFill>
                <a:latin typeface="Georgia Pro" pitchFamily="18" charset="0"/>
              </a:rPr>
              <a:t>A cura del Servizio Centrale monitoraggio - Rendicontazione PNRR del Comune di Pescara</a:t>
            </a:r>
            <a:endParaRPr lang="it-IT" sz="6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75856" y="6058792"/>
            <a:ext cx="5868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dirty="0" smtClean="0">
                <a:solidFill>
                  <a:schemeClr val="bg1"/>
                </a:solidFill>
              </a:rPr>
              <a:t>Consorzio ISEA </a:t>
            </a:r>
            <a:r>
              <a:rPr lang="it-IT" sz="1100" b="1" dirty="0">
                <a:solidFill>
                  <a:schemeClr val="bg1"/>
                </a:solidFill>
              </a:rPr>
              <a:t>– Relatore Luca Saraceni | Comunicazione PNRR </a:t>
            </a:r>
            <a:r>
              <a:rPr lang="it-IT" sz="1100" b="1" dirty="0" smtClean="0">
                <a:solidFill>
                  <a:schemeClr val="bg1"/>
                </a:solidFill>
              </a:rPr>
              <a:t>| Ottobre </a:t>
            </a:r>
            <a:r>
              <a:rPr lang="it-IT" sz="11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23528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rgbClr val="002060"/>
                </a:solidFill>
                <a:latin typeface="Georgia Pro" pitchFamily="18" charset="0"/>
                <a:cs typeface="Times New Roman" pitchFamily="18" charset="0"/>
              </a:rPr>
              <a:t>1° Esempio pratico – Bando Scuole -  Ministero Istruzione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1D92-DA5C-494D-9E3D-A85AB62508C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2615</Words>
  <Application>Microsoft Office PowerPoint</Application>
  <PresentationFormat>Presentazione su schermo (4:3)</PresentationFormat>
  <Paragraphs>189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 Pro</vt:lpstr>
      <vt:lpstr>Times New Roman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Capitolato speciale d’appalto – schema di contratto  art. 3 Descrizione e risultati delle attività di Comunicazione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alberto.trinchini</dc:creator>
  <cp:lastModifiedBy>luca saraceni</cp:lastModifiedBy>
  <cp:revision>171</cp:revision>
  <dcterms:created xsi:type="dcterms:W3CDTF">2022-06-28T08:45:11Z</dcterms:created>
  <dcterms:modified xsi:type="dcterms:W3CDTF">2022-10-11T09:28:29Z</dcterms:modified>
</cp:coreProperties>
</file>